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slideLayouts/slideLayout35.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70" r:id="rId2"/>
    <p:sldId id="950" r:id="rId3"/>
    <p:sldId id="279" r:id="rId4"/>
    <p:sldId id="877" r:id="rId5"/>
    <p:sldId id="878" r:id="rId6"/>
    <p:sldId id="943" r:id="rId7"/>
    <p:sldId id="3344" r:id="rId8"/>
    <p:sldId id="275" r:id="rId9"/>
    <p:sldId id="274" r:id="rId1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rtado, Isabella O." initials="HIO" lastIdx="8" clrIdx="0">
    <p:extLst>
      <p:ext uri="{19B8F6BF-5375-455C-9EA6-DF929625EA0E}">
        <p15:presenceInfo xmlns:p15="http://schemas.microsoft.com/office/powerpoint/2012/main" userId="S::Isabella.Hurtado@illinois.gov::ec8dccd8-5045-415e-af52-746420d7b023" providerId="AD"/>
      </p:ext>
    </p:extLst>
  </p:cmAuthor>
  <p:cmAuthor id="2" name="Croke, Ryan" initials="CR" lastIdx="4" clrIdx="1">
    <p:extLst>
      <p:ext uri="{19B8F6BF-5375-455C-9EA6-DF929625EA0E}">
        <p15:presenceInfo xmlns:p15="http://schemas.microsoft.com/office/powerpoint/2012/main" userId="S::ryan.croke@illinois.gov::bac78a05-130c-4614-bbb1-6a3912dde7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C8"/>
    <a:srgbClr val="FBB83A"/>
    <a:srgbClr val="020A78"/>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0F690CE-59BF-46FD-A8D6-3550739B41B3}" type="datetimeFigureOut">
              <a:rPr lang="en-US" smtClean="0"/>
              <a:t>3/20/2024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48ADD7C-B096-498A-B46C-288560F9E4EB}" type="slidenum">
              <a:rPr lang="en-US" smtClean="0"/>
              <a:t>‹#›</a:t>
            </a:fld>
            <a:endParaRPr lang="en-US"/>
          </a:p>
        </p:txBody>
      </p:sp>
    </p:spTree>
    <p:extLst>
      <p:ext uri="{BB962C8B-B14F-4D97-AF65-F5344CB8AC3E}">
        <p14:creationId xmlns:p14="http://schemas.microsoft.com/office/powerpoint/2010/main" val="1678998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panose="00000500000000000000" pitchFamily="2" charset="0"/>
              </a:rPr>
              <a:t>Sol</a:t>
            </a:r>
          </a:p>
          <a:p>
            <a:endParaRPr lang="en-US" dirty="0"/>
          </a:p>
        </p:txBody>
      </p:sp>
      <p:sp>
        <p:nvSpPr>
          <p:cNvPr id="4" name="Slide Number Placeholder 3"/>
          <p:cNvSpPr>
            <a:spLocks noGrp="1"/>
          </p:cNvSpPr>
          <p:nvPr>
            <p:ph type="sldNum" sz="quarter" idx="5"/>
          </p:nvPr>
        </p:nvSpPr>
        <p:spPr/>
        <p:txBody>
          <a:bodyPr/>
          <a:lstStyle/>
          <a:p>
            <a:fld id="{748ADD7C-B096-498A-B46C-288560F9E4EB}" type="slidenum">
              <a:rPr lang="en-US" smtClean="0"/>
              <a:t>2</a:t>
            </a:fld>
            <a:endParaRPr lang="en-US"/>
          </a:p>
        </p:txBody>
      </p:sp>
    </p:spTree>
    <p:extLst>
      <p:ext uri="{BB962C8B-B14F-4D97-AF65-F5344CB8AC3E}">
        <p14:creationId xmlns:p14="http://schemas.microsoft.com/office/powerpoint/2010/main" val="391614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ontserrat" panose="00000500000000000000" pitchFamily="2" charset="0"/>
              </a:rPr>
              <a:t>Sol</a:t>
            </a:r>
          </a:p>
          <a:p>
            <a:endParaRPr lang="en-US"/>
          </a:p>
        </p:txBody>
      </p:sp>
      <p:sp>
        <p:nvSpPr>
          <p:cNvPr id="4" name="Slide Number Placeholder 3"/>
          <p:cNvSpPr>
            <a:spLocks noGrp="1"/>
          </p:cNvSpPr>
          <p:nvPr>
            <p:ph type="sldNum" sz="quarter" idx="5"/>
          </p:nvPr>
        </p:nvSpPr>
        <p:spPr/>
        <p:txBody>
          <a:bodyPr/>
          <a:lstStyle/>
          <a:p>
            <a:fld id="{748ADD7C-B096-498A-B46C-288560F9E4EB}" type="slidenum">
              <a:rPr lang="en-US" smtClean="0"/>
              <a:t>4</a:t>
            </a:fld>
            <a:endParaRPr lang="en-US"/>
          </a:p>
        </p:txBody>
      </p:sp>
    </p:spTree>
    <p:extLst>
      <p:ext uri="{BB962C8B-B14F-4D97-AF65-F5344CB8AC3E}">
        <p14:creationId xmlns:p14="http://schemas.microsoft.com/office/powerpoint/2010/main" val="378950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Christine</a:t>
            </a:r>
          </a:p>
          <a:p>
            <a:endParaRPr lang="en-US"/>
          </a:p>
          <a:p>
            <a:r>
              <a:rPr lang="en-US"/>
              <a:t>Move needle on our chronic homeless (homeless 1+ year(s), disabled), “frequent flyers”</a:t>
            </a:r>
          </a:p>
        </p:txBody>
      </p:sp>
      <p:sp>
        <p:nvSpPr>
          <p:cNvPr id="4" name="Slide Number Placeholder 3"/>
          <p:cNvSpPr>
            <a:spLocks noGrp="1"/>
          </p:cNvSpPr>
          <p:nvPr>
            <p:ph type="sldNum" sz="quarter" idx="5"/>
          </p:nvPr>
        </p:nvSpPr>
        <p:spPr/>
        <p:txBody>
          <a:bodyPr/>
          <a:lstStyle/>
          <a:p>
            <a:fld id="{748ADD7C-B096-498A-B46C-288560F9E4EB}" type="slidenum">
              <a:rPr lang="en-US" smtClean="0"/>
              <a:t>5</a:t>
            </a:fld>
            <a:endParaRPr lang="en-US"/>
          </a:p>
        </p:txBody>
      </p:sp>
    </p:spTree>
    <p:extLst>
      <p:ext uri="{BB962C8B-B14F-4D97-AF65-F5344CB8AC3E}">
        <p14:creationId xmlns:p14="http://schemas.microsoft.com/office/powerpoint/2010/main" val="331925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panose="00000500000000000000" pitchFamily="2" charset="0"/>
              </a:rPr>
              <a:t>Sol</a:t>
            </a:r>
          </a:p>
          <a:p>
            <a:endParaRPr lang="en-US" dirty="0"/>
          </a:p>
        </p:txBody>
      </p:sp>
      <p:sp>
        <p:nvSpPr>
          <p:cNvPr id="4" name="Slide Number Placeholder 3"/>
          <p:cNvSpPr>
            <a:spLocks noGrp="1"/>
          </p:cNvSpPr>
          <p:nvPr>
            <p:ph type="sldNum" sz="quarter" idx="5"/>
          </p:nvPr>
        </p:nvSpPr>
        <p:spPr/>
        <p:txBody>
          <a:bodyPr/>
          <a:lstStyle/>
          <a:p>
            <a:fld id="{748ADD7C-B096-498A-B46C-288560F9E4EB}" type="slidenum">
              <a:rPr lang="en-US" smtClean="0"/>
              <a:t>6</a:t>
            </a:fld>
            <a:endParaRPr lang="en-US"/>
          </a:p>
        </p:txBody>
      </p:sp>
    </p:spTree>
    <p:extLst>
      <p:ext uri="{BB962C8B-B14F-4D97-AF65-F5344CB8AC3E}">
        <p14:creationId xmlns:p14="http://schemas.microsoft.com/office/powerpoint/2010/main" val="4268611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39227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227390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2947608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01910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95337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1582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4228526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80474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p>
        </p:txBody>
      </p:sp>
      <p:pic>
        <p:nvPicPr>
          <p:cNvPr id="2" name="Picture 1">
            <a:extLst>
              <a:ext uri="{FF2B5EF4-FFF2-40B4-BE49-F238E27FC236}">
                <a16:creationId xmlns:a16="http://schemas.microsoft.com/office/drawing/2014/main" id="{B54DF68C-F33D-7201-F7FC-E5A67EEFFD66}"/>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560765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58021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a:alphaModFix/>
          </a:blip>
          <a:srcRect t="3749" b="12004"/>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172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884387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4140063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172407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a:alphaModFix/>
          </a:blip>
          <a:srcRect l="38539" t="-85" r="18060" b="799"/>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210861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808225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126426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595822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740654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4186440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Tree>
    <p:extLst>
      <p:ext uri="{BB962C8B-B14F-4D97-AF65-F5344CB8AC3E}">
        <p14:creationId xmlns:p14="http://schemas.microsoft.com/office/powerpoint/2010/main" val="100188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183994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968885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B54DF68C-F33D-7201-F7FC-E5A67EEFFD66}"/>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spTree>
    <p:extLst>
      <p:ext uri="{BB962C8B-B14F-4D97-AF65-F5344CB8AC3E}">
        <p14:creationId xmlns:p14="http://schemas.microsoft.com/office/powerpoint/2010/main" val="765729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0AEB1302-BDD1-3962-875A-0AFBEE5DD734}"/>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1114873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2376D09B-D4E3-D0FE-B1C1-FE6FBCEAFE50}"/>
              </a:ext>
            </a:extLst>
          </p:cNvPr>
          <p:cNvPicPr>
            <a:picLocks noChangeAspect="1"/>
          </p:cNvPicPr>
          <p:nvPr userDrawn="1"/>
        </p:nvPicPr>
        <p:blipFill>
          <a:blip r:embed="rId3"/>
          <a:stretch>
            <a:fillRect/>
          </a:stretch>
        </p:blipFill>
        <p:spPr>
          <a:xfrm>
            <a:off x="10780486" y="151863"/>
            <a:ext cx="1146625" cy="344737"/>
          </a:xfrm>
          <a:prstGeom prst="rect">
            <a:avLst/>
          </a:prstGeom>
        </p:spPr>
      </p:pic>
      <p:sp>
        <p:nvSpPr>
          <p:cNvPr id="8" name="Slide Number Placeholder 5">
            <a:extLst>
              <a:ext uri="{FF2B5EF4-FFF2-40B4-BE49-F238E27FC236}">
                <a16:creationId xmlns:a16="http://schemas.microsoft.com/office/drawing/2014/main" id="{DACF84BD-DB34-D9EE-42FF-313ECA67D0ED}"/>
              </a:ext>
            </a:extLst>
          </p:cNvPr>
          <p:cNvSpPr>
            <a:spLocks noGrp="1"/>
          </p:cNvSpPr>
          <p:nvPr>
            <p:ph type="sldNum" sz="quarter" idx="12"/>
          </p:nvPr>
        </p:nvSpPr>
        <p:spPr>
          <a:xfrm>
            <a:off x="11445498" y="6365726"/>
            <a:ext cx="481614" cy="365125"/>
          </a:xfrm>
          <a:solidFill>
            <a:srgbClr val="FBB83A"/>
          </a:solidFill>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199783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p>
        </p:txBody>
      </p:sp>
    </p:spTree>
    <p:extLst>
      <p:ext uri="{BB962C8B-B14F-4D97-AF65-F5344CB8AC3E}">
        <p14:creationId xmlns:p14="http://schemas.microsoft.com/office/powerpoint/2010/main" val="3900325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52FA40DC-1591-0EEC-F0B8-3DF8F00CF58C}"/>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886501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11AC2FAA-E50B-937C-DC65-8C3E74C5E71C}"/>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496205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ED3EBE41-B06D-D169-4264-CA6A3964531C}"/>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3467803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79360378-BF20-7D21-7F18-90A22716042B}"/>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4028882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890422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pic>
        <p:nvPicPr>
          <p:cNvPr id="9" name="Picture 8">
            <a:extLst>
              <a:ext uri="{FF2B5EF4-FFF2-40B4-BE49-F238E27FC236}">
                <a16:creationId xmlns:a16="http://schemas.microsoft.com/office/drawing/2014/main" id="{F949080B-AF95-1FDA-8138-E049241131E2}"/>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spTree>
    <p:extLst>
      <p:ext uri="{BB962C8B-B14F-4D97-AF65-F5344CB8AC3E}">
        <p14:creationId xmlns:p14="http://schemas.microsoft.com/office/powerpoint/2010/main" val="428174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988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67837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07464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Tree>
    <p:extLst>
      <p:ext uri="{BB962C8B-B14F-4D97-AF65-F5344CB8AC3E}">
        <p14:creationId xmlns:p14="http://schemas.microsoft.com/office/powerpoint/2010/main" val="281944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181690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Slide Number Placeholder 5">
            <a:extLst>
              <a:ext uri="{FF2B5EF4-FFF2-40B4-BE49-F238E27FC236}">
                <a16:creationId xmlns:a16="http://schemas.microsoft.com/office/drawing/2014/main" id="{8355E60C-1062-C9B8-0DAF-0D6FF08A6090}"/>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81434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920591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64" r:id="rId3"/>
    <p:sldLayoutId id="2147483689" r:id="rId4"/>
    <p:sldLayoutId id="2147483680" r:id="rId5"/>
    <p:sldLayoutId id="2147483673" r:id="rId6"/>
    <p:sldLayoutId id="2147483674" r:id="rId7"/>
    <p:sldLayoutId id="2147483688" r:id="rId8"/>
    <p:sldLayoutId id="2147483681" r:id="rId9"/>
    <p:sldLayoutId id="2147483682" r:id="rId10"/>
    <p:sldLayoutId id="2147483687" r:id="rId11"/>
    <p:sldLayoutId id="2147483649" r:id="rId12"/>
    <p:sldLayoutId id="2147483650" r:id="rId13"/>
    <p:sldLayoutId id="2147483651" r:id="rId14"/>
    <p:sldLayoutId id="2147483652" r:id="rId15"/>
    <p:sldLayoutId id="2147483653" r:id="rId16"/>
    <p:sldLayoutId id="2147483654" r:id="rId17"/>
    <p:sldLayoutId id="2147483657" r:id="rId18"/>
    <p:sldLayoutId id="2147483683" r:id="rId19"/>
    <p:sldLayoutId id="2147483684" r:id="rId20"/>
    <p:sldLayoutId id="2147483685" r:id="rId21"/>
    <p:sldLayoutId id="2147483686" r:id="rId22"/>
    <p:sldLayoutId id="2147483677" r:id="rId23"/>
    <p:sldLayoutId id="2147483678" r:id="rId24"/>
    <p:sldLayoutId id="2147483663" r:id="rId25"/>
    <p:sldLayoutId id="2147483658" r:id="rId26"/>
    <p:sldLayoutId id="2147483659" r:id="rId27"/>
    <p:sldLayoutId id="2147483660" r:id="rId28"/>
    <p:sldLayoutId id="2147483661" r:id="rId29"/>
    <p:sldLayoutId id="2147483662" r:id="rId30"/>
    <p:sldLayoutId id="2147483665" r:id="rId31"/>
    <p:sldLayoutId id="2147483675" r:id="rId32"/>
    <p:sldLayoutId id="2147483676" r:id="rId33"/>
    <p:sldLayoutId id="2147483666" r:id="rId34"/>
    <p:sldLayoutId id="2147483667" r:id="rId35"/>
    <p:sldLayoutId id="2147483668" r:id="rId36"/>
    <p:sldLayoutId id="2147483669" r:id="rId37"/>
    <p:sldLayoutId id="2147483670" r:id="rId38"/>
    <p:sldLayoutId id="2147483671" r:id="rId39"/>
  </p:sldLayoutIdLst>
  <p:hf hdr="0" ftr="0" dt="0"/>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jpe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80A4B931-B7F0-403E-9F40-8A4054A04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744346" y="1508341"/>
            <a:ext cx="4948428" cy="2651200"/>
          </a:xfrm>
        </p:spPr>
        <p:txBody>
          <a:bodyPr vert="horz" lIns="91440" tIns="45720" rIns="91440" bIns="45720" rtlCol="0" anchor="t">
            <a:normAutofit fontScale="90000"/>
          </a:bodyPr>
          <a:lstStyle/>
          <a:p>
            <a:r>
              <a:rPr lang="en-US" sz="5400" b="1" dirty="0">
                <a:solidFill>
                  <a:schemeClr val="tx1"/>
                </a:solidFill>
                <a:latin typeface="+mj-lt"/>
              </a:rPr>
              <a:t>Ending Homelessness in Illinois: Home Illinois</a:t>
            </a:r>
            <a:endParaRPr lang="en-US" sz="5400" dirty="0">
              <a:solidFill>
                <a:schemeClr val="tx1"/>
              </a:solidFill>
              <a:latin typeface="+mj-lt"/>
            </a:endParaRPr>
          </a:p>
        </p:txBody>
      </p:sp>
      <p:pic>
        <p:nvPicPr>
          <p:cNvPr id="2" name="Picture 2" descr="IllinoisOfficeToPreventandEndHomelessness copy.jpg">
            <a:extLst>
              <a:ext uri="{FF2B5EF4-FFF2-40B4-BE49-F238E27FC236}">
                <a16:creationId xmlns:a16="http://schemas.microsoft.com/office/drawing/2014/main" id="{76619771-B3FE-9D73-697B-CBA96648120D}"/>
              </a:ext>
            </a:extLst>
          </p:cNvPr>
          <p:cNvPicPr>
            <a:picLocks noChangeAspect="1"/>
          </p:cNvPicPr>
          <p:nvPr/>
        </p:nvPicPr>
        <p:blipFill>
          <a:blip r:embed="rId2"/>
          <a:stretch>
            <a:fillRect/>
          </a:stretch>
        </p:blipFill>
        <p:spPr>
          <a:xfrm>
            <a:off x="8349812" y="1106263"/>
            <a:ext cx="2941878" cy="1833710"/>
          </a:xfrm>
          <a:prstGeom prst="rect">
            <a:avLst/>
          </a:prstGeom>
        </p:spPr>
      </p:pic>
      <p:pic>
        <p:nvPicPr>
          <p:cNvPr id="4" name="Picture 5">
            <a:extLst>
              <a:ext uri="{FF2B5EF4-FFF2-40B4-BE49-F238E27FC236}">
                <a16:creationId xmlns:a16="http://schemas.microsoft.com/office/drawing/2014/main" id="{42387F52-F4D2-305D-B4B1-F88239925467}"/>
              </a:ext>
            </a:extLst>
          </p:cNvPr>
          <p:cNvPicPr>
            <a:picLocks noChangeAspect="1"/>
          </p:cNvPicPr>
          <p:nvPr/>
        </p:nvPicPr>
        <p:blipFill>
          <a:blip r:embed="rId3"/>
          <a:stretch>
            <a:fillRect/>
          </a:stretch>
        </p:blipFill>
        <p:spPr>
          <a:xfrm>
            <a:off x="9749060" y="4046714"/>
            <a:ext cx="1598434" cy="1560532"/>
          </a:xfrm>
          <a:prstGeom prst="rect">
            <a:avLst/>
          </a:prstGeom>
        </p:spPr>
      </p:pic>
      <p:sp>
        <p:nvSpPr>
          <p:cNvPr id="12" name="Text Placeholder 6">
            <a:extLst>
              <a:ext uri="{FF2B5EF4-FFF2-40B4-BE49-F238E27FC236}">
                <a16:creationId xmlns:a16="http://schemas.microsoft.com/office/drawing/2014/main" id="{78284C21-3939-4B5A-BCFB-2CD1D52FA978}"/>
              </a:ext>
            </a:extLst>
          </p:cNvPr>
          <p:cNvSpPr>
            <a:spLocks noGrp="1"/>
          </p:cNvSpPr>
          <p:nvPr>
            <p:ph type="body" sz="quarter" idx="13"/>
          </p:nvPr>
        </p:nvSpPr>
        <p:spPr>
          <a:xfrm>
            <a:off x="744346" y="4884234"/>
            <a:ext cx="6589358" cy="1446025"/>
          </a:xfrm>
        </p:spPr>
        <p:txBody>
          <a:bodyPr>
            <a:normAutofit/>
          </a:bodyPr>
          <a:lstStyle/>
          <a:p>
            <a:pPr marL="0" indent="0">
              <a:buNone/>
            </a:pPr>
            <a:r>
              <a:rPr lang="en-US" dirty="0"/>
              <a:t>Christine Haley, Chief Homelessness Officer</a:t>
            </a:r>
          </a:p>
          <a:p>
            <a:pPr marL="0" indent="0">
              <a:buNone/>
            </a:pPr>
            <a:r>
              <a:rPr lang="en-US" dirty="0"/>
              <a:t>DCEO Home Illinois </a:t>
            </a:r>
            <a:r>
              <a:rPr lang="en-US" dirty="0" err="1"/>
              <a:t>Webina</a:t>
            </a:r>
            <a:endParaRPr lang="en-US" dirty="0"/>
          </a:p>
          <a:p>
            <a:pPr marL="0" indent="0">
              <a:buNone/>
            </a:pPr>
            <a:r>
              <a:rPr lang="en-US"/>
              <a:t>March 20, 2024</a:t>
            </a:r>
            <a:endParaRPr lang="en-US" dirty="0"/>
          </a:p>
        </p:txBody>
      </p:sp>
      <p:sp>
        <p:nvSpPr>
          <p:cNvPr id="7" name="Slide Number Placeholder 6">
            <a:extLst>
              <a:ext uri="{FF2B5EF4-FFF2-40B4-BE49-F238E27FC236}">
                <a16:creationId xmlns:a16="http://schemas.microsoft.com/office/drawing/2014/main" id="{9656F093-9399-43F4-B86C-32699F023EF0}"/>
              </a:ext>
            </a:extLst>
          </p:cNvPr>
          <p:cNvSpPr>
            <a:spLocks noGrp="1"/>
          </p:cNvSpPr>
          <p:nvPr>
            <p:ph type="sldNum" sz="quarter" idx="12"/>
          </p:nvPr>
        </p:nvSpPr>
        <p:spPr/>
        <p:txBody>
          <a:bodyPr/>
          <a:lstStyle/>
          <a:p>
            <a:fld id="{1AF6F2DA-B01E-0F4A-9C3D-CC5E8B20FA62}" type="slidenum">
              <a:rPr lang="en-US" smtClean="0"/>
              <a:pPr/>
              <a:t>1</a:t>
            </a:fld>
            <a:endParaRPr lang="en-US"/>
          </a:p>
        </p:txBody>
      </p:sp>
    </p:spTree>
    <p:extLst>
      <p:ext uri="{BB962C8B-B14F-4D97-AF65-F5344CB8AC3E}">
        <p14:creationId xmlns:p14="http://schemas.microsoft.com/office/powerpoint/2010/main" val="259131264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5874F-C89D-41F1-9B91-A3AC7BBAD74F}"/>
              </a:ext>
            </a:extLst>
          </p:cNvPr>
          <p:cNvSpPr>
            <a:spLocks noGrp="1"/>
          </p:cNvSpPr>
          <p:nvPr>
            <p:ph type="sldNum" sz="quarter" idx="12"/>
          </p:nvPr>
        </p:nvSpPr>
        <p:spPr/>
        <p:txBody>
          <a:bodyPr/>
          <a:lstStyle/>
          <a:p>
            <a:fld id="{1AF6F2DA-B01E-0F4A-9C3D-CC5E8B20FA62}" type="slidenum">
              <a:rPr lang="en-US" smtClean="0"/>
              <a:pPr/>
              <a:t>2</a:t>
            </a:fld>
            <a:endParaRPr lang="en-US"/>
          </a:p>
        </p:txBody>
      </p:sp>
      <p:sp>
        <p:nvSpPr>
          <p:cNvPr id="18" name="Title 17">
            <a:extLst>
              <a:ext uri="{FF2B5EF4-FFF2-40B4-BE49-F238E27FC236}">
                <a16:creationId xmlns:a16="http://schemas.microsoft.com/office/drawing/2014/main" id="{9C76AA37-0416-4B30-9E66-451D64DDE952}"/>
              </a:ext>
            </a:extLst>
          </p:cNvPr>
          <p:cNvSpPr>
            <a:spLocks noGrp="1"/>
          </p:cNvSpPr>
          <p:nvPr>
            <p:ph type="title"/>
          </p:nvPr>
        </p:nvSpPr>
        <p:spPr/>
        <p:txBody>
          <a:bodyPr>
            <a:normAutofit fontScale="90000"/>
          </a:bodyPr>
          <a:lstStyle/>
          <a:p>
            <a:endParaRPr lang="en-US"/>
          </a:p>
        </p:txBody>
      </p:sp>
      <p:sp>
        <p:nvSpPr>
          <p:cNvPr id="19" name="Text Placeholder 18">
            <a:extLst>
              <a:ext uri="{FF2B5EF4-FFF2-40B4-BE49-F238E27FC236}">
                <a16:creationId xmlns:a16="http://schemas.microsoft.com/office/drawing/2014/main" id="{ED960A33-53AF-7338-82BE-C96F12E822AF}"/>
              </a:ext>
            </a:extLst>
          </p:cNvPr>
          <p:cNvSpPr>
            <a:spLocks noGrp="1"/>
          </p:cNvSpPr>
          <p:nvPr>
            <p:ph type="body" sz="quarter" idx="13"/>
          </p:nvPr>
        </p:nvSpPr>
        <p:spPr>
          <a:xfrm>
            <a:off x="6096000" y="1440446"/>
            <a:ext cx="5831112" cy="5510743"/>
          </a:xfrm>
        </p:spPr>
        <p:txBody>
          <a:bodyPr>
            <a:normAutofit/>
          </a:bodyPr>
          <a:lstStyle/>
          <a:p>
            <a:endParaRPr lang="en-US" dirty="0"/>
          </a:p>
        </p:txBody>
      </p:sp>
      <p:sp>
        <p:nvSpPr>
          <p:cNvPr id="20" name="Text Placeholder 19">
            <a:extLst>
              <a:ext uri="{FF2B5EF4-FFF2-40B4-BE49-F238E27FC236}">
                <a16:creationId xmlns:a16="http://schemas.microsoft.com/office/drawing/2014/main" id="{20638919-AB94-9EEB-396C-5D673CA6D5BA}"/>
              </a:ext>
            </a:extLst>
          </p:cNvPr>
          <p:cNvSpPr>
            <a:spLocks noGrp="1"/>
          </p:cNvSpPr>
          <p:nvPr>
            <p:ph type="body" sz="quarter" idx="14"/>
          </p:nvPr>
        </p:nvSpPr>
        <p:spPr>
          <a:xfrm>
            <a:off x="6449632" y="889431"/>
            <a:ext cx="5468560" cy="462013"/>
          </a:xfrm>
        </p:spPr>
        <p:txBody>
          <a:bodyPr/>
          <a:lstStyle/>
          <a:p>
            <a:endParaRPr lang="en-US" dirty="0"/>
          </a:p>
        </p:txBody>
      </p:sp>
      <p:sp>
        <p:nvSpPr>
          <p:cNvPr id="5" name="Rectangle 4">
            <a:extLst>
              <a:ext uri="{FF2B5EF4-FFF2-40B4-BE49-F238E27FC236}">
                <a16:creationId xmlns:a16="http://schemas.microsoft.com/office/drawing/2014/main" id="{EFF915E7-B0DA-40DF-99C7-704876493CFD}"/>
              </a:ext>
            </a:extLst>
          </p:cNvPr>
          <p:cNvSpPr/>
          <p:nvPr/>
        </p:nvSpPr>
        <p:spPr>
          <a:xfrm>
            <a:off x="9858103" y="69669"/>
            <a:ext cx="2238103" cy="849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llinoisOfficeToPreventandEndHomelessness copy.jpg">
            <a:extLst>
              <a:ext uri="{FF2B5EF4-FFF2-40B4-BE49-F238E27FC236}">
                <a16:creationId xmlns:a16="http://schemas.microsoft.com/office/drawing/2014/main" id="{8057B9B7-2788-41ED-9607-3692831DADE6}"/>
              </a:ext>
            </a:extLst>
          </p:cNvPr>
          <p:cNvPicPr>
            <a:picLocks noChangeAspect="1"/>
          </p:cNvPicPr>
          <p:nvPr/>
        </p:nvPicPr>
        <p:blipFill>
          <a:blip r:embed="rId3"/>
          <a:stretch>
            <a:fillRect/>
          </a:stretch>
        </p:blipFill>
        <p:spPr>
          <a:xfrm>
            <a:off x="6828450" y="99303"/>
            <a:ext cx="1032295" cy="633780"/>
          </a:xfrm>
          <a:prstGeom prst="rect">
            <a:avLst/>
          </a:prstGeom>
        </p:spPr>
      </p:pic>
      <p:pic>
        <p:nvPicPr>
          <p:cNvPr id="7" name="Picture 3" descr="2022 IDHS Horizontal RGB.jpg">
            <a:extLst>
              <a:ext uri="{FF2B5EF4-FFF2-40B4-BE49-F238E27FC236}">
                <a16:creationId xmlns:a16="http://schemas.microsoft.com/office/drawing/2014/main" id="{688AD3B6-FA66-42EB-AC99-9D4636DBAAE6}"/>
              </a:ext>
            </a:extLst>
          </p:cNvPr>
          <p:cNvPicPr>
            <a:picLocks noChangeAspect="1"/>
          </p:cNvPicPr>
          <p:nvPr/>
        </p:nvPicPr>
        <p:blipFill>
          <a:blip r:embed="rId4"/>
          <a:stretch>
            <a:fillRect/>
          </a:stretch>
        </p:blipFill>
        <p:spPr>
          <a:xfrm>
            <a:off x="9587561" y="195330"/>
            <a:ext cx="1477993" cy="470406"/>
          </a:xfrm>
          <a:prstGeom prst="rect">
            <a:avLst/>
          </a:prstGeom>
        </p:spPr>
      </p:pic>
      <p:pic>
        <p:nvPicPr>
          <p:cNvPr id="8" name="Picture 5">
            <a:extLst>
              <a:ext uri="{FF2B5EF4-FFF2-40B4-BE49-F238E27FC236}">
                <a16:creationId xmlns:a16="http://schemas.microsoft.com/office/drawing/2014/main" id="{201E6252-4831-47FC-8005-E3B78FBF6083}"/>
              </a:ext>
            </a:extLst>
          </p:cNvPr>
          <p:cNvPicPr>
            <a:picLocks noChangeAspect="1"/>
          </p:cNvPicPr>
          <p:nvPr/>
        </p:nvPicPr>
        <p:blipFill>
          <a:blip r:embed="rId5"/>
          <a:stretch>
            <a:fillRect/>
          </a:stretch>
        </p:blipFill>
        <p:spPr>
          <a:xfrm>
            <a:off x="11226580" y="181661"/>
            <a:ext cx="500334" cy="497745"/>
          </a:xfrm>
          <a:prstGeom prst="rect">
            <a:avLst/>
          </a:prstGeom>
        </p:spPr>
      </p:pic>
      <p:pic>
        <p:nvPicPr>
          <p:cNvPr id="9" name="Picture 6" descr="Screen Shot 2023-01-13 at 8.44.22 AM.png">
            <a:extLst>
              <a:ext uri="{FF2B5EF4-FFF2-40B4-BE49-F238E27FC236}">
                <a16:creationId xmlns:a16="http://schemas.microsoft.com/office/drawing/2014/main" id="{66B1DFA1-7B6F-4942-83E7-62B973C49D4B}"/>
              </a:ext>
            </a:extLst>
          </p:cNvPr>
          <p:cNvPicPr>
            <a:picLocks noChangeAspect="1"/>
          </p:cNvPicPr>
          <p:nvPr/>
        </p:nvPicPr>
        <p:blipFill>
          <a:blip r:embed="rId6"/>
          <a:stretch>
            <a:fillRect/>
          </a:stretch>
        </p:blipFill>
        <p:spPr>
          <a:xfrm>
            <a:off x="8020430" y="127052"/>
            <a:ext cx="1406107" cy="606961"/>
          </a:xfrm>
          <a:prstGeom prst="rect">
            <a:avLst/>
          </a:prstGeom>
        </p:spPr>
      </p:pic>
      <p:pic>
        <p:nvPicPr>
          <p:cNvPr id="11" name="Picture 10" descr="Text&#10;&#10;Description automatically generated">
            <a:extLst>
              <a:ext uri="{FF2B5EF4-FFF2-40B4-BE49-F238E27FC236}">
                <a16:creationId xmlns:a16="http://schemas.microsoft.com/office/drawing/2014/main" id="{E1A26600-3295-2E97-5BB3-AB3939AFD887}"/>
              </a:ext>
            </a:extLst>
          </p:cNvPr>
          <p:cNvPicPr>
            <a:picLocks noChangeAspect="1"/>
          </p:cNvPicPr>
          <p:nvPr/>
        </p:nvPicPr>
        <p:blipFill>
          <a:blip r:embed="rId7"/>
          <a:stretch>
            <a:fillRect/>
          </a:stretch>
        </p:blipFill>
        <p:spPr>
          <a:xfrm>
            <a:off x="3519770" y="567597"/>
            <a:ext cx="4284877" cy="6383592"/>
          </a:xfrm>
          <a:prstGeom prst="rect">
            <a:avLst/>
          </a:prstGeom>
        </p:spPr>
      </p:pic>
    </p:spTree>
    <p:extLst>
      <p:ext uri="{BB962C8B-B14F-4D97-AF65-F5344CB8AC3E}">
        <p14:creationId xmlns:p14="http://schemas.microsoft.com/office/powerpoint/2010/main" val="71404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12F7-A468-76B5-92DA-F424DA5FE51A}"/>
              </a:ext>
            </a:extLst>
          </p:cNvPr>
          <p:cNvSpPr>
            <a:spLocks noGrp="1"/>
          </p:cNvSpPr>
          <p:nvPr>
            <p:ph type="title"/>
          </p:nvPr>
        </p:nvSpPr>
        <p:spPr/>
        <p:txBody>
          <a:bodyPr/>
          <a:lstStyle/>
          <a:p>
            <a:r>
              <a:rPr lang="en-US"/>
              <a:t>Current Landscape of Homelessness in Illinois</a:t>
            </a:r>
          </a:p>
        </p:txBody>
      </p:sp>
      <p:pic>
        <p:nvPicPr>
          <p:cNvPr id="5" name="Picture 15" descr="Screen Shot 2023-01-13 at 8.54.17 AM.png">
            <a:extLst>
              <a:ext uri="{FF2B5EF4-FFF2-40B4-BE49-F238E27FC236}">
                <a16:creationId xmlns:a16="http://schemas.microsoft.com/office/drawing/2014/main" id="{8DAF4F13-C593-480D-8DA6-B31AFC7112EF}"/>
              </a:ext>
            </a:extLst>
          </p:cNvPr>
          <p:cNvPicPr>
            <a:picLocks noChangeAspect="1"/>
          </p:cNvPicPr>
          <p:nvPr/>
        </p:nvPicPr>
        <p:blipFill>
          <a:blip r:embed="rId2"/>
          <a:stretch>
            <a:fillRect/>
          </a:stretch>
        </p:blipFill>
        <p:spPr>
          <a:xfrm>
            <a:off x="7738794" y="3774"/>
            <a:ext cx="4449431" cy="711318"/>
          </a:xfrm>
          <a:prstGeom prst="rect">
            <a:avLst/>
          </a:prstGeom>
        </p:spPr>
      </p:pic>
      <p:sp>
        <p:nvSpPr>
          <p:cNvPr id="3" name="Slide Number Placeholder 2">
            <a:extLst>
              <a:ext uri="{FF2B5EF4-FFF2-40B4-BE49-F238E27FC236}">
                <a16:creationId xmlns:a16="http://schemas.microsoft.com/office/drawing/2014/main" id="{578CA6B2-CC60-4AA9-AEEE-46220D29FA8E}"/>
              </a:ext>
            </a:extLst>
          </p:cNvPr>
          <p:cNvSpPr>
            <a:spLocks noGrp="1"/>
          </p:cNvSpPr>
          <p:nvPr>
            <p:ph type="sldNum" sz="quarter" idx="12"/>
          </p:nvPr>
        </p:nvSpPr>
        <p:spPr/>
        <p:txBody>
          <a:bodyPr/>
          <a:lstStyle/>
          <a:p>
            <a:fld id="{1AF6F2DA-B01E-0F4A-9C3D-CC5E8B20FA62}" type="slidenum">
              <a:rPr lang="en-US" smtClean="0"/>
              <a:pPr/>
              <a:t>3</a:t>
            </a:fld>
            <a:endParaRPr lang="en-US"/>
          </a:p>
        </p:txBody>
      </p:sp>
    </p:spTree>
    <p:extLst>
      <p:ext uri="{BB962C8B-B14F-4D97-AF65-F5344CB8AC3E}">
        <p14:creationId xmlns:p14="http://schemas.microsoft.com/office/powerpoint/2010/main" val="259093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531-AAE2-4BB8-9E1A-AEBF71198CD7}"/>
              </a:ext>
            </a:extLst>
          </p:cNvPr>
          <p:cNvSpPr>
            <a:spLocks noGrp="1"/>
          </p:cNvSpPr>
          <p:nvPr>
            <p:ph type="title"/>
          </p:nvPr>
        </p:nvSpPr>
        <p:spPr>
          <a:xfrm>
            <a:off x="264888" y="127052"/>
            <a:ext cx="6900512" cy="344737"/>
          </a:xfrm>
        </p:spPr>
        <p:txBody>
          <a:bodyPr>
            <a:normAutofit fontScale="90000"/>
          </a:bodyPr>
          <a:lstStyle/>
          <a:p>
            <a:endParaRPr lang="en-US" dirty="0"/>
          </a:p>
        </p:txBody>
      </p:sp>
      <p:sp>
        <p:nvSpPr>
          <p:cNvPr id="4" name="Text Placeholder 3">
            <a:extLst>
              <a:ext uri="{FF2B5EF4-FFF2-40B4-BE49-F238E27FC236}">
                <a16:creationId xmlns:a16="http://schemas.microsoft.com/office/drawing/2014/main" id="{CF5DEB9B-A60F-4AC6-930A-E595D25AAC87}"/>
              </a:ext>
            </a:extLst>
          </p:cNvPr>
          <p:cNvSpPr>
            <a:spLocks noGrp="1"/>
          </p:cNvSpPr>
          <p:nvPr>
            <p:ph type="body" sz="quarter" idx="14"/>
          </p:nvPr>
        </p:nvSpPr>
        <p:spPr/>
        <p:txBody>
          <a:bodyPr/>
          <a:lstStyle/>
          <a:p>
            <a:r>
              <a:rPr lang="en-US"/>
              <a:t>Homelessness by the Numbers: 120,857 Persons Annually</a:t>
            </a:r>
          </a:p>
        </p:txBody>
      </p:sp>
      <p:sp>
        <p:nvSpPr>
          <p:cNvPr id="5" name="Rectangle 4">
            <a:extLst>
              <a:ext uri="{FF2B5EF4-FFF2-40B4-BE49-F238E27FC236}">
                <a16:creationId xmlns:a16="http://schemas.microsoft.com/office/drawing/2014/main" id="{EFF915E7-B0DA-40DF-99C7-704876493CFD}"/>
              </a:ext>
            </a:extLst>
          </p:cNvPr>
          <p:cNvSpPr/>
          <p:nvPr/>
        </p:nvSpPr>
        <p:spPr>
          <a:xfrm>
            <a:off x="9858103" y="69669"/>
            <a:ext cx="2238103" cy="849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llinoisOfficeToPreventandEndHomelessness copy.jpg">
            <a:extLst>
              <a:ext uri="{FF2B5EF4-FFF2-40B4-BE49-F238E27FC236}">
                <a16:creationId xmlns:a16="http://schemas.microsoft.com/office/drawing/2014/main" id="{8057B9B7-2788-41ED-9607-3692831DADE6}"/>
              </a:ext>
            </a:extLst>
          </p:cNvPr>
          <p:cNvPicPr>
            <a:picLocks noChangeAspect="1"/>
          </p:cNvPicPr>
          <p:nvPr/>
        </p:nvPicPr>
        <p:blipFill>
          <a:blip r:embed="rId3"/>
          <a:stretch>
            <a:fillRect/>
          </a:stretch>
        </p:blipFill>
        <p:spPr>
          <a:xfrm>
            <a:off x="6828450" y="99303"/>
            <a:ext cx="1032295" cy="633780"/>
          </a:xfrm>
          <a:prstGeom prst="rect">
            <a:avLst/>
          </a:prstGeom>
        </p:spPr>
      </p:pic>
      <p:pic>
        <p:nvPicPr>
          <p:cNvPr id="7" name="Picture 3" descr="2022 IDHS Horizontal RGB.jpg">
            <a:extLst>
              <a:ext uri="{FF2B5EF4-FFF2-40B4-BE49-F238E27FC236}">
                <a16:creationId xmlns:a16="http://schemas.microsoft.com/office/drawing/2014/main" id="{688AD3B6-FA66-42EB-AC99-9D4636DBAAE6}"/>
              </a:ext>
            </a:extLst>
          </p:cNvPr>
          <p:cNvPicPr>
            <a:picLocks noChangeAspect="1"/>
          </p:cNvPicPr>
          <p:nvPr/>
        </p:nvPicPr>
        <p:blipFill>
          <a:blip r:embed="rId4"/>
          <a:stretch>
            <a:fillRect/>
          </a:stretch>
        </p:blipFill>
        <p:spPr>
          <a:xfrm>
            <a:off x="9587561" y="195330"/>
            <a:ext cx="1477993" cy="470406"/>
          </a:xfrm>
          <a:prstGeom prst="rect">
            <a:avLst/>
          </a:prstGeom>
        </p:spPr>
      </p:pic>
      <p:pic>
        <p:nvPicPr>
          <p:cNvPr id="8" name="Picture 5">
            <a:extLst>
              <a:ext uri="{FF2B5EF4-FFF2-40B4-BE49-F238E27FC236}">
                <a16:creationId xmlns:a16="http://schemas.microsoft.com/office/drawing/2014/main" id="{201E6252-4831-47FC-8005-E3B78FBF6083}"/>
              </a:ext>
            </a:extLst>
          </p:cNvPr>
          <p:cNvPicPr>
            <a:picLocks noChangeAspect="1"/>
          </p:cNvPicPr>
          <p:nvPr/>
        </p:nvPicPr>
        <p:blipFill>
          <a:blip r:embed="rId5"/>
          <a:stretch>
            <a:fillRect/>
          </a:stretch>
        </p:blipFill>
        <p:spPr>
          <a:xfrm>
            <a:off x="11226580" y="181661"/>
            <a:ext cx="500334" cy="497745"/>
          </a:xfrm>
          <a:prstGeom prst="rect">
            <a:avLst/>
          </a:prstGeom>
        </p:spPr>
      </p:pic>
      <p:pic>
        <p:nvPicPr>
          <p:cNvPr id="9" name="Picture 6" descr="Screen Shot 2023-01-13 at 8.44.22 AM.png">
            <a:extLst>
              <a:ext uri="{FF2B5EF4-FFF2-40B4-BE49-F238E27FC236}">
                <a16:creationId xmlns:a16="http://schemas.microsoft.com/office/drawing/2014/main" id="{66B1DFA1-7B6F-4942-83E7-62B973C49D4B}"/>
              </a:ext>
            </a:extLst>
          </p:cNvPr>
          <p:cNvPicPr>
            <a:picLocks noChangeAspect="1"/>
          </p:cNvPicPr>
          <p:nvPr/>
        </p:nvPicPr>
        <p:blipFill>
          <a:blip r:embed="rId6"/>
          <a:stretch>
            <a:fillRect/>
          </a:stretch>
        </p:blipFill>
        <p:spPr>
          <a:xfrm>
            <a:off x="8020430" y="127052"/>
            <a:ext cx="1406107" cy="606961"/>
          </a:xfrm>
          <a:prstGeom prst="rect">
            <a:avLst/>
          </a:prstGeom>
        </p:spPr>
      </p:pic>
      <p:sp>
        <p:nvSpPr>
          <p:cNvPr id="20" name="TextBox 19">
            <a:extLst>
              <a:ext uri="{FF2B5EF4-FFF2-40B4-BE49-F238E27FC236}">
                <a16:creationId xmlns:a16="http://schemas.microsoft.com/office/drawing/2014/main" id="{5AE5FDB3-61AF-44CF-8993-473F0349EDAC}"/>
              </a:ext>
            </a:extLst>
          </p:cNvPr>
          <p:cNvSpPr txBox="1"/>
          <p:nvPr/>
        </p:nvSpPr>
        <p:spPr>
          <a:xfrm>
            <a:off x="7441390" y="1912832"/>
            <a:ext cx="3785190" cy="1323439"/>
          </a:xfrm>
          <a:prstGeom prst="rect">
            <a:avLst/>
          </a:prstGeom>
          <a:solidFill>
            <a:srgbClr val="020A78"/>
          </a:solidFill>
          <a:ln>
            <a:solidFill>
              <a:srgbClr val="002060"/>
            </a:solidFill>
          </a:ln>
        </p:spPr>
        <p:txBody>
          <a:bodyPr wrap="square" rtlCol="0">
            <a:spAutoFit/>
          </a:bodyPr>
          <a:lstStyle/>
          <a:p>
            <a:pPr algn="ctr"/>
            <a:r>
              <a:rPr lang="en-US" sz="2000" dirty="0">
                <a:solidFill>
                  <a:schemeClr val="bg1"/>
                </a:solidFill>
                <a:latin typeface="Montserrat" panose="00000500000000000000" pitchFamily="2" charset="0"/>
              </a:rPr>
              <a:t>FY22 IDHS funded emergency shelter turn-</a:t>
            </a:r>
            <a:r>
              <a:rPr lang="en-US" sz="2000" dirty="0" err="1">
                <a:solidFill>
                  <a:schemeClr val="bg1"/>
                </a:solidFill>
                <a:latin typeface="Montserrat" panose="00000500000000000000" pitchFamily="2" charset="0"/>
              </a:rPr>
              <a:t>aways</a:t>
            </a:r>
            <a:r>
              <a:rPr lang="en-US" sz="2000" dirty="0">
                <a:solidFill>
                  <a:schemeClr val="bg1"/>
                </a:solidFill>
                <a:latin typeface="Montserrat" panose="00000500000000000000" pitchFamily="2" charset="0"/>
              </a:rPr>
              <a:t>: </a:t>
            </a:r>
            <a:r>
              <a:rPr lang="en-US" sz="2000" b="1" dirty="0">
                <a:solidFill>
                  <a:schemeClr val="bg1"/>
                </a:solidFill>
                <a:highlight>
                  <a:srgbClr val="0C70C8"/>
                </a:highlight>
                <a:latin typeface="Montserrat" panose="00000500000000000000" pitchFamily="2" charset="0"/>
              </a:rPr>
              <a:t>9,837 individuals and 2,651 children</a:t>
            </a:r>
          </a:p>
        </p:txBody>
      </p:sp>
      <p:sp>
        <p:nvSpPr>
          <p:cNvPr id="17" name="Text Placeholder 2">
            <a:extLst>
              <a:ext uri="{FF2B5EF4-FFF2-40B4-BE49-F238E27FC236}">
                <a16:creationId xmlns:a16="http://schemas.microsoft.com/office/drawing/2014/main" id="{2B815794-9948-4B37-ABD4-9F5CAEE026A0}"/>
              </a:ext>
            </a:extLst>
          </p:cNvPr>
          <p:cNvSpPr>
            <a:spLocks noGrp="1"/>
          </p:cNvSpPr>
          <p:nvPr>
            <p:ph type="body" sz="quarter" idx="13"/>
          </p:nvPr>
        </p:nvSpPr>
        <p:spPr>
          <a:xfrm>
            <a:off x="771656" y="1719947"/>
            <a:ext cx="6393744" cy="4327562"/>
          </a:xfrm>
        </p:spPr>
        <p:txBody>
          <a:bodyPr vert="horz" lIns="91440" tIns="45720" rIns="91440" bIns="45720" rtlCol="0" anchor="t">
            <a:normAutofit/>
          </a:bodyPr>
          <a:lstStyle/>
          <a:p>
            <a:r>
              <a:rPr lang="en-US" dirty="0">
                <a:latin typeface="Montserrat"/>
              </a:rPr>
              <a:t>Annually, 44,063 people in 27,733 households are served in Illinois’ literal homeless system, of whom an estimated:</a:t>
            </a:r>
          </a:p>
          <a:p>
            <a:pPr lvl="1"/>
            <a:r>
              <a:rPr lang="en-US" dirty="0">
                <a:latin typeface="Montserrat"/>
              </a:rPr>
              <a:t>18% live with severe mental illnesses</a:t>
            </a:r>
          </a:p>
          <a:p>
            <a:pPr lvl="1"/>
            <a:r>
              <a:rPr lang="en-US" dirty="0">
                <a:latin typeface="Montserrat"/>
              </a:rPr>
              <a:t>12% lie with  chronic substance use</a:t>
            </a:r>
          </a:p>
          <a:p>
            <a:pPr lvl="1"/>
            <a:r>
              <a:rPr lang="en-US" dirty="0">
                <a:latin typeface="Montserrat"/>
              </a:rPr>
              <a:t>5% are veterans</a:t>
            </a:r>
          </a:p>
          <a:p>
            <a:pPr lvl="1"/>
            <a:r>
              <a:rPr lang="en-US" dirty="0">
                <a:latin typeface="Montserrat"/>
              </a:rPr>
              <a:t>8% are survivors of domestic violence</a:t>
            </a:r>
          </a:p>
          <a:p>
            <a:pPr lvl="1"/>
            <a:r>
              <a:rPr lang="en-US" dirty="0">
                <a:latin typeface="Montserrat"/>
              </a:rPr>
              <a:t>6% are  youth ages 18-24</a:t>
            </a:r>
          </a:p>
          <a:p>
            <a:pPr lvl="1"/>
            <a:r>
              <a:rPr lang="en-US" dirty="0">
                <a:latin typeface="Montserrat"/>
              </a:rPr>
              <a:t>5% Are parenting youth or children of parenting youth</a:t>
            </a:r>
          </a:p>
          <a:p>
            <a:r>
              <a:rPr lang="en-US" dirty="0">
                <a:latin typeface="Montserrat"/>
              </a:rPr>
              <a:t>76,794 children, from infants through 12th grade, experienced doubled-up homelessness in 2020-21 school year</a:t>
            </a:r>
          </a:p>
        </p:txBody>
      </p:sp>
      <p:sp>
        <p:nvSpPr>
          <p:cNvPr id="3" name="Slide Number Placeholder 2">
            <a:extLst>
              <a:ext uri="{FF2B5EF4-FFF2-40B4-BE49-F238E27FC236}">
                <a16:creationId xmlns:a16="http://schemas.microsoft.com/office/drawing/2014/main" id="{E545874F-C89D-41F1-9B91-A3AC7BBAD74F}"/>
              </a:ext>
            </a:extLst>
          </p:cNvPr>
          <p:cNvSpPr>
            <a:spLocks noGrp="1"/>
          </p:cNvSpPr>
          <p:nvPr>
            <p:ph type="sldNum" sz="quarter" idx="12"/>
          </p:nvPr>
        </p:nvSpPr>
        <p:spPr/>
        <p:txBody>
          <a:bodyPr/>
          <a:lstStyle/>
          <a:p>
            <a:fld id="{1AF6F2DA-B01E-0F4A-9C3D-CC5E8B20FA62}" type="slidenum">
              <a:rPr lang="en-US" smtClean="0"/>
              <a:pPr/>
              <a:t>4</a:t>
            </a:fld>
            <a:endParaRPr lang="en-US"/>
          </a:p>
        </p:txBody>
      </p:sp>
      <p:sp>
        <p:nvSpPr>
          <p:cNvPr id="10" name="TextBox 9">
            <a:extLst>
              <a:ext uri="{FF2B5EF4-FFF2-40B4-BE49-F238E27FC236}">
                <a16:creationId xmlns:a16="http://schemas.microsoft.com/office/drawing/2014/main" id="{27C595E6-7D77-E416-E92C-67800F6D2E92}"/>
              </a:ext>
            </a:extLst>
          </p:cNvPr>
          <p:cNvSpPr txBox="1"/>
          <p:nvPr/>
        </p:nvSpPr>
        <p:spPr>
          <a:xfrm>
            <a:off x="7441391" y="3795191"/>
            <a:ext cx="3785189" cy="1323439"/>
          </a:xfrm>
          <a:prstGeom prst="rect">
            <a:avLst/>
          </a:prstGeom>
          <a:solidFill>
            <a:schemeClr val="accent1"/>
          </a:solidFill>
        </p:spPr>
        <p:txBody>
          <a:bodyPr wrap="square" rtlCol="0">
            <a:spAutoFit/>
          </a:bodyPr>
          <a:lstStyle/>
          <a:p>
            <a:pPr algn="ctr"/>
            <a:r>
              <a:rPr lang="en-US" sz="2000" b="1" dirty="0">
                <a:solidFill>
                  <a:schemeClr val="bg1"/>
                </a:solidFill>
                <a:latin typeface="Montserrat" panose="00000500000000000000" pitchFamily="2" charset="0"/>
              </a:rPr>
              <a:t>11% </a:t>
            </a:r>
            <a:r>
              <a:rPr lang="en-US" sz="2000" dirty="0">
                <a:solidFill>
                  <a:schemeClr val="bg1"/>
                </a:solidFill>
                <a:latin typeface="Montserrat" panose="00000500000000000000" pitchFamily="2" charset="0"/>
              </a:rPr>
              <a:t>of the state’s total estimated literally homeless population are from rural CoCs</a:t>
            </a:r>
            <a:r>
              <a:rPr lang="en-US" sz="2000" b="1" dirty="0">
                <a:solidFill>
                  <a:schemeClr val="bg1"/>
                </a:solidFill>
                <a:latin typeface="Montserrat" panose="00000500000000000000" pitchFamily="2" charset="0"/>
              </a:rPr>
              <a:t>: </a:t>
            </a:r>
            <a:r>
              <a:rPr lang="en-US" sz="2000" b="1" dirty="0">
                <a:solidFill>
                  <a:schemeClr val="bg1"/>
                </a:solidFill>
                <a:highlight>
                  <a:srgbClr val="0C70C8"/>
                </a:highlight>
                <a:latin typeface="Montserrat" panose="00000500000000000000" pitchFamily="2" charset="0"/>
              </a:rPr>
              <a:t>4,568 people</a:t>
            </a:r>
          </a:p>
        </p:txBody>
      </p:sp>
    </p:spTree>
    <p:extLst>
      <p:ext uri="{BB962C8B-B14F-4D97-AF65-F5344CB8AC3E}">
        <p14:creationId xmlns:p14="http://schemas.microsoft.com/office/powerpoint/2010/main" val="1933933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39FAC7-5B6C-4476-B801-EF7E59BA9A0A}"/>
              </a:ext>
            </a:extLst>
          </p:cNvPr>
          <p:cNvSpPr/>
          <p:nvPr/>
        </p:nvSpPr>
        <p:spPr>
          <a:xfrm>
            <a:off x="9858103" y="69669"/>
            <a:ext cx="2238103" cy="849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6B35471-AF6B-4D98-B4BF-B77CB2793899}"/>
              </a:ext>
            </a:extLst>
          </p:cNvPr>
          <p:cNvSpPr>
            <a:spLocks noGrp="1"/>
          </p:cNvSpPr>
          <p:nvPr>
            <p:ph type="title"/>
          </p:nvPr>
        </p:nvSpPr>
        <p:spPr/>
        <p:txBody>
          <a:bodyPr>
            <a:normAutofit fontScale="90000"/>
          </a:bodyPr>
          <a:lstStyle/>
          <a:p>
            <a:r>
              <a:rPr lang="en-US"/>
              <a:t>Current Landscape of Homelessness in Illinois</a:t>
            </a:r>
          </a:p>
        </p:txBody>
      </p:sp>
      <p:pic>
        <p:nvPicPr>
          <p:cNvPr id="6" name="Graphic 5">
            <a:extLst>
              <a:ext uri="{FF2B5EF4-FFF2-40B4-BE49-F238E27FC236}">
                <a16:creationId xmlns:a16="http://schemas.microsoft.com/office/drawing/2014/main" id="{7FF976BD-9C9B-4254-9489-97FA492F7F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3148" y="900723"/>
            <a:ext cx="7651261" cy="4814277"/>
          </a:xfrm>
          <a:prstGeom prst="rect">
            <a:avLst/>
          </a:prstGeom>
        </p:spPr>
      </p:pic>
      <p:pic>
        <p:nvPicPr>
          <p:cNvPr id="9" name="Picture 2" descr="IllinoisOfficeToPreventandEndHomelessness copy.jpg">
            <a:extLst>
              <a:ext uri="{FF2B5EF4-FFF2-40B4-BE49-F238E27FC236}">
                <a16:creationId xmlns:a16="http://schemas.microsoft.com/office/drawing/2014/main" id="{CE5618E8-F296-4EBC-82EA-3A0FFD4EF519}"/>
              </a:ext>
            </a:extLst>
          </p:cNvPr>
          <p:cNvPicPr>
            <a:picLocks noChangeAspect="1"/>
          </p:cNvPicPr>
          <p:nvPr/>
        </p:nvPicPr>
        <p:blipFill>
          <a:blip r:embed="rId5"/>
          <a:stretch>
            <a:fillRect/>
          </a:stretch>
        </p:blipFill>
        <p:spPr>
          <a:xfrm>
            <a:off x="6828450" y="99303"/>
            <a:ext cx="1032295" cy="633780"/>
          </a:xfrm>
          <a:prstGeom prst="rect">
            <a:avLst/>
          </a:prstGeom>
        </p:spPr>
      </p:pic>
      <p:pic>
        <p:nvPicPr>
          <p:cNvPr id="10" name="Picture 3" descr="2022 IDHS Horizontal RGB.jpg">
            <a:extLst>
              <a:ext uri="{FF2B5EF4-FFF2-40B4-BE49-F238E27FC236}">
                <a16:creationId xmlns:a16="http://schemas.microsoft.com/office/drawing/2014/main" id="{7E91E0EF-C4C5-44D0-AECB-24B574A34D59}"/>
              </a:ext>
            </a:extLst>
          </p:cNvPr>
          <p:cNvPicPr>
            <a:picLocks noChangeAspect="1"/>
          </p:cNvPicPr>
          <p:nvPr/>
        </p:nvPicPr>
        <p:blipFill>
          <a:blip r:embed="rId6"/>
          <a:stretch>
            <a:fillRect/>
          </a:stretch>
        </p:blipFill>
        <p:spPr>
          <a:xfrm>
            <a:off x="9587561" y="195330"/>
            <a:ext cx="1477993" cy="470406"/>
          </a:xfrm>
          <a:prstGeom prst="rect">
            <a:avLst/>
          </a:prstGeom>
        </p:spPr>
      </p:pic>
      <p:pic>
        <p:nvPicPr>
          <p:cNvPr id="11" name="Picture 5">
            <a:extLst>
              <a:ext uri="{FF2B5EF4-FFF2-40B4-BE49-F238E27FC236}">
                <a16:creationId xmlns:a16="http://schemas.microsoft.com/office/drawing/2014/main" id="{5651CBA1-AA25-4816-8C50-570C1199A0EB}"/>
              </a:ext>
            </a:extLst>
          </p:cNvPr>
          <p:cNvPicPr>
            <a:picLocks noChangeAspect="1"/>
          </p:cNvPicPr>
          <p:nvPr/>
        </p:nvPicPr>
        <p:blipFill>
          <a:blip r:embed="rId7"/>
          <a:stretch>
            <a:fillRect/>
          </a:stretch>
        </p:blipFill>
        <p:spPr>
          <a:xfrm>
            <a:off x="11226580" y="181661"/>
            <a:ext cx="500334" cy="497745"/>
          </a:xfrm>
          <a:prstGeom prst="rect">
            <a:avLst/>
          </a:prstGeom>
        </p:spPr>
      </p:pic>
      <p:pic>
        <p:nvPicPr>
          <p:cNvPr id="12" name="Picture 6" descr="Screen Shot 2023-01-13 at 8.44.22 AM.png">
            <a:extLst>
              <a:ext uri="{FF2B5EF4-FFF2-40B4-BE49-F238E27FC236}">
                <a16:creationId xmlns:a16="http://schemas.microsoft.com/office/drawing/2014/main" id="{06A81A97-0933-40DD-99D8-8D6E7DD4F519}"/>
              </a:ext>
            </a:extLst>
          </p:cNvPr>
          <p:cNvPicPr>
            <a:picLocks noChangeAspect="1"/>
          </p:cNvPicPr>
          <p:nvPr/>
        </p:nvPicPr>
        <p:blipFill>
          <a:blip r:embed="rId8"/>
          <a:stretch>
            <a:fillRect/>
          </a:stretch>
        </p:blipFill>
        <p:spPr>
          <a:xfrm>
            <a:off x="8020430" y="127052"/>
            <a:ext cx="1406107" cy="606961"/>
          </a:xfrm>
          <a:prstGeom prst="rect">
            <a:avLst/>
          </a:prstGeom>
        </p:spPr>
      </p:pic>
      <p:sp>
        <p:nvSpPr>
          <p:cNvPr id="2" name="Slide Number Placeholder 1">
            <a:extLst>
              <a:ext uri="{FF2B5EF4-FFF2-40B4-BE49-F238E27FC236}">
                <a16:creationId xmlns:a16="http://schemas.microsoft.com/office/drawing/2014/main" id="{5D5E465A-AEDC-4823-A875-D4D47D880F26}"/>
              </a:ext>
            </a:extLst>
          </p:cNvPr>
          <p:cNvSpPr>
            <a:spLocks noGrp="1"/>
          </p:cNvSpPr>
          <p:nvPr>
            <p:ph type="sldNum" sz="quarter" idx="12"/>
          </p:nvPr>
        </p:nvSpPr>
        <p:spPr/>
        <p:txBody>
          <a:bodyPr/>
          <a:lstStyle/>
          <a:p>
            <a:fld id="{1AF6F2DA-B01E-0F4A-9C3D-CC5E8B20FA62}" type="slidenum">
              <a:rPr lang="en-US" smtClean="0"/>
              <a:pPr/>
              <a:t>5</a:t>
            </a:fld>
            <a:endParaRPr lang="en-US"/>
          </a:p>
        </p:txBody>
      </p:sp>
    </p:spTree>
    <p:extLst>
      <p:ext uri="{BB962C8B-B14F-4D97-AF65-F5344CB8AC3E}">
        <p14:creationId xmlns:p14="http://schemas.microsoft.com/office/powerpoint/2010/main" val="4619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531-AAE2-4BB8-9E1A-AEBF71198CD7}"/>
              </a:ext>
            </a:extLst>
          </p:cNvPr>
          <p:cNvSpPr>
            <a:spLocks noGrp="1"/>
          </p:cNvSpPr>
          <p:nvPr>
            <p:ph type="title"/>
          </p:nvPr>
        </p:nvSpPr>
        <p:spPr>
          <a:xfrm>
            <a:off x="264888" y="127052"/>
            <a:ext cx="6900512" cy="344737"/>
          </a:xfrm>
        </p:spPr>
        <p:txBody>
          <a:bodyPr>
            <a:normAutofit fontScale="90000"/>
          </a:bodyPr>
          <a:lstStyle/>
          <a:p>
            <a:endParaRPr lang="en-US" dirty="0"/>
          </a:p>
        </p:txBody>
      </p:sp>
      <p:sp>
        <p:nvSpPr>
          <p:cNvPr id="4" name="Text Placeholder 3">
            <a:extLst>
              <a:ext uri="{FF2B5EF4-FFF2-40B4-BE49-F238E27FC236}">
                <a16:creationId xmlns:a16="http://schemas.microsoft.com/office/drawing/2014/main" id="{CF5DEB9B-A60F-4AC6-930A-E595D25AAC87}"/>
              </a:ext>
            </a:extLst>
          </p:cNvPr>
          <p:cNvSpPr>
            <a:spLocks noGrp="1"/>
          </p:cNvSpPr>
          <p:nvPr>
            <p:ph type="body" sz="quarter" idx="14"/>
          </p:nvPr>
        </p:nvSpPr>
        <p:spPr/>
        <p:txBody>
          <a:bodyPr/>
          <a:lstStyle/>
          <a:p>
            <a:r>
              <a:rPr lang="en-US" dirty="0"/>
              <a:t>Executive Order 2021-21</a:t>
            </a:r>
          </a:p>
        </p:txBody>
      </p:sp>
      <p:sp>
        <p:nvSpPr>
          <p:cNvPr id="5" name="Rectangle 4">
            <a:extLst>
              <a:ext uri="{FF2B5EF4-FFF2-40B4-BE49-F238E27FC236}">
                <a16:creationId xmlns:a16="http://schemas.microsoft.com/office/drawing/2014/main" id="{EFF915E7-B0DA-40DF-99C7-704876493CFD}"/>
              </a:ext>
            </a:extLst>
          </p:cNvPr>
          <p:cNvSpPr/>
          <p:nvPr/>
        </p:nvSpPr>
        <p:spPr>
          <a:xfrm>
            <a:off x="9858103" y="69669"/>
            <a:ext cx="2238103" cy="849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llinoisOfficeToPreventandEndHomelessness copy.jpg">
            <a:extLst>
              <a:ext uri="{FF2B5EF4-FFF2-40B4-BE49-F238E27FC236}">
                <a16:creationId xmlns:a16="http://schemas.microsoft.com/office/drawing/2014/main" id="{8057B9B7-2788-41ED-9607-3692831DADE6}"/>
              </a:ext>
            </a:extLst>
          </p:cNvPr>
          <p:cNvPicPr>
            <a:picLocks noChangeAspect="1"/>
          </p:cNvPicPr>
          <p:nvPr/>
        </p:nvPicPr>
        <p:blipFill>
          <a:blip r:embed="rId3"/>
          <a:stretch>
            <a:fillRect/>
          </a:stretch>
        </p:blipFill>
        <p:spPr>
          <a:xfrm>
            <a:off x="6828450" y="99303"/>
            <a:ext cx="1032295" cy="633780"/>
          </a:xfrm>
          <a:prstGeom prst="rect">
            <a:avLst/>
          </a:prstGeom>
        </p:spPr>
      </p:pic>
      <p:pic>
        <p:nvPicPr>
          <p:cNvPr id="7" name="Picture 3" descr="2022 IDHS Horizontal RGB.jpg">
            <a:extLst>
              <a:ext uri="{FF2B5EF4-FFF2-40B4-BE49-F238E27FC236}">
                <a16:creationId xmlns:a16="http://schemas.microsoft.com/office/drawing/2014/main" id="{688AD3B6-FA66-42EB-AC99-9D4636DBAAE6}"/>
              </a:ext>
            </a:extLst>
          </p:cNvPr>
          <p:cNvPicPr>
            <a:picLocks noChangeAspect="1"/>
          </p:cNvPicPr>
          <p:nvPr/>
        </p:nvPicPr>
        <p:blipFill>
          <a:blip r:embed="rId4"/>
          <a:stretch>
            <a:fillRect/>
          </a:stretch>
        </p:blipFill>
        <p:spPr>
          <a:xfrm>
            <a:off x="9587561" y="195330"/>
            <a:ext cx="1477993" cy="470406"/>
          </a:xfrm>
          <a:prstGeom prst="rect">
            <a:avLst/>
          </a:prstGeom>
        </p:spPr>
      </p:pic>
      <p:pic>
        <p:nvPicPr>
          <p:cNvPr id="8" name="Picture 5">
            <a:extLst>
              <a:ext uri="{FF2B5EF4-FFF2-40B4-BE49-F238E27FC236}">
                <a16:creationId xmlns:a16="http://schemas.microsoft.com/office/drawing/2014/main" id="{201E6252-4831-47FC-8005-E3B78FBF6083}"/>
              </a:ext>
            </a:extLst>
          </p:cNvPr>
          <p:cNvPicPr>
            <a:picLocks noChangeAspect="1"/>
          </p:cNvPicPr>
          <p:nvPr/>
        </p:nvPicPr>
        <p:blipFill>
          <a:blip r:embed="rId5"/>
          <a:stretch>
            <a:fillRect/>
          </a:stretch>
        </p:blipFill>
        <p:spPr>
          <a:xfrm>
            <a:off x="11226580" y="181661"/>
            <a:ext cx="500334" cy="497745"/>
          </a:xfrm>
          <a:prstGeom prst="rect">
            <a:avLst/>
          </a:prstGeom>
        </p:spPr>
      </p:pic>
      <p:pic>
        <p:nvPicPr>
          <p:cNvPr id="9" name="Picture 6" descr="Screen Shot 2023-01-13 at 8.44.22 AM.png">
            <a:extLst>
              <a:ext uri="{FF2B5EF4-FFF2-40B4-BE49-F238E27FC236}">
                <a16:creationId xmlns:a16="http://schemas.microsoft.com/office/drawing/2014/main" id="{66B1DFA1-7B6F-4942-83E7-62B973C49D4B}"/>
              </a:ext>
            </a:extLst>
          </p:cNvPr>
          <p:cNvPicPr>
            <a:picLocks noChangeAspect="1"/>
          </p:cNvPicPr>
          <p:nvPr/>
        </p:nvPicPr>
        <p:blipFill>
          <a:blip r:embed="rId6"/>
          <a:stretch>
            <a:fillRect/>
          </a:stretch>
        </p:blipFill>
        <p:spPr>
          <a:xfrm>
            <a:off x="8020430" y="127052"/>
            <a:ext cx="1406107" cy="606961"/>
          </a:xfrm>
          <a:prstGeom prst="rect">
            <a:avLst/>
          </a:prstGeom>
        </p:spPr>
      </p:pic>
      <p:sp>
        <p:nvSpPr>
          <p:cNvPr id="17" name="Text Placeholder 2">
            <a:extLst>
              <a:ext uri="{FF2B5EF4-FFF2-40B4-BE49-F238E27FC236}">
                <a16:creationId xmlns:a16="http://schemas.microsoft.com/office/drawing/2014/main" id="{2B815794-9948-4B37-ABD4-9F5CAEE026A0}"/>
              </a:ext>
            </a:extLst>
          </p:cNvPr>
          <p:cNvSpPr>
            <a:spLocks noGrp="1"/>
          </p:cNvSpPr>
          <p:nvPr>
            <p:ph type="body" sz="quarter" idx="13"/>
          </p:nvPr>
        </p:nvSpPr>
        <p:spPr>
          <a:xfrm>
            <a:off x="771656" y="1719946"/>
            <a:ext cx="10293898" cy="4645779"/>
          </a:xfrm>
        </p:spPr>
        <p:txBody>
          <a:bodyPr vert="horz" lIns="91440" tIns="45720" rIns="91440" bIns="45720" rtlCol="0" anchor="t">
            <a:normAutofit/>
          </a:bodyPr>
          <a:lstStyle/>
          <a:p>
            <a:pPr marL="214313" indent="-214313">
              <a:defRPr/>
            </a:pPr>
            <a:r>
              <a:rPr lang="en-US" sz="2000" dirty="0">
                <a:cs typeface="Helvetica Condensed"/>
              </a:rPr>
              <a:t>Signed by Governor Pritzker on September 2021 &amp; Codified in July 2023</a:t>
            </a:r>
          </a:p>
          <a:p>
            <a:pPr marL="214313" indent="-214313">
              <a:defRPr/>
            </a:pPr>
            <a:r>
              <a:rPr lang="en-US" sz="2000" dirty="0">
                <a:cs typeface="Helvetica Condensed"/>
              </a:rPr>
              <a:t>Creates new homelessness infrastructure within State of Illinois government</a:t>
            </a:r>
          </a:p>
          <a:p>
            <a:pPr marL="557213" lvl="1" indent="-214313">
              <a:buFont typeface="Courier New" panose="02070309020205020404" pitchFamily="49" charset="0"/>
              <a:buChar char="o"/>
              <a:defRPr/>
            </a:pPr>
            <a:r>
              <a:rPr lang="en-US" sz="2000" dirty="0">
                <a:cs typeface="Helvetica Condensed"/>
              </a:rPr>
              <a:t>Interagency Task Force on Homelessness </a:t>
            </a:r>
          </a:p>
          <a:p>
            <a:pPr marL="557213" lvl="1" indent="-214313">
              <a:buFont typeface="Courier New" panose="02070309020205020404" pitchFamily="49" charset="0"/>
              <a:buChar char="o"/>
              <a:defRPr/>
            </a:pPr>
            <a:r>
              <a:rPr lang="en-US" sz="2000" dirty="0">
                <a:cs typeface="Helvetica Condensed"/>
              </a:rPr>
              <a:t>Community Advisory Council on Homelessness  </a:t>
            </a:r>
          </a:p>
          <a:p>
            <a:pPr marL="557213" lvl="1" indent="-214313">
              <a:buFont typeface="Courier New" panose="02070309020205020404" pitchFamily="49" charset="0"/>
              <a:buChar char="o"/>
              <a:defRPr/>
            </a:pPr>
            <a:r>
              <a:rPr lang="en-US" sz="2000" dirty="0">
                <a:cs typeface="Helvetica Condensed"/>
              </a:rPr>
              <a:t>State Homelessness Chief &amp; Illinois Office to Prevent &amp; End Homelessness (OPEH) </a:t>
            </a:r>
          </a:p>
          <a:p>
            <a:pPr marL="214313" indent="-214313">
              <a:defRPr/>
            </a:pPr>
            <a:r>
              <a:rPr lang="en-US" sz="2000" dirty="0">
                <a:cs typeface="Helvetica Condensed"/>
              </a:rPr>
              <a:t>Develop a State Plan and deliver to Governor Pritzker and  the Illinois General Assembly by June 1 ,2022.</a:t>
            </a:r>
          </a:p>
          <a:p>
            <a:pPr marL="214313" indent="-214313">
              <a:defRPr/>
            </a:pPr>
            <a:r>
              <a:rPr lang="en-US" sz="2000" dirty="0">
                <a:cs typeface="Helvetica Condensed"/>
              </a:rPr>
              <a:t>Prepare an annual report to the Governor and General Assembly by December 1st of each year with the first report delivered on December 1, 2022.</a:t>
            </a:r>
          </a:p>
          <a:p>
            <a:endParaRPr lang="en-US" dirty="0">
              <a:latin typeface="Montserrat"/>
            </a:endParaRPr>
          </a:p>
        </p:txBody>
      </p:sp>
      <p:sp>
        <p:nvSpPr>
          <p:cNvPr id="3" name="Slide Number Placeholder 2">
            <a:extLst>
              <a:ext uri="{FF2B5EF4-FFF2-40B4-BE49-F238E27FC236}">
                <a16:creationId xmlns:a16="http://schemas.microsoft.com/office/drawing/2014/main" id="{E545874F-C89D-41F1-9B91-A3AC7BBAD74F}"/>
              </a:ext>
            </a:extLst>
          </p:cNvPr>
          <p:cNvSpPr>
            <a:spLocks noGrp="1"/>
          </p:cNvSpPr>
          <p:nvPr>
            <p:ph type="sldNum" sz="quarter" idx="12"/>
          </p:nvPr>
        </p:nvSpPr>
        <p:spPr/>
        <p:txBody>
          <a:bodyPr/>
          <a:lstStyle/>
          <a:p>
            <a:fld id="{1AF6F2DA-B01E-0F4A-9C3D-CC5E8B20FA62}" type="slidenum">
              <a:rPr lang="en-US" smtClean="0"/>
              <a:pPr/>
              <a:t>6</a:t>
            </a:fld>
            <a:endParaRPr lang="en-US"/>
          </a:p>
        </p:txBody>
      </p:sp>
    </p:spTree>
    <p:extLst>
      <p:ext uri="{BB962C8B-B14F-4D97-AF65-F5344CB8AC3E}">
        <p14:creationId xmlns:p14="http://schemas.microsoft.com/office/powerpoint/2010/main" val="157801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C92470-4AE6-DB7C-9595-304F19CEEB67}"/>
              </a:ext>
            </a:extLst>
          </p:cNvPr>
          <p:cNvSpPr/>
          <p:nvPr/>
        </p:nvSpPr>
        <p:spPr>
          <a:xfrm>
            <a:off x="-18000" y="1242000"/>
            <a:ext cx="12210000" cy="5616000"/>
          </a:xfrm>
          <a:prstGeom prst="rect">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38F834C9-A00B-B38E-C4E1-D56C40116245}"/>
              </a:ext>
            </a:extLst>
          </p:cNvPr>
          <p:cNvSpPr txBox="1">
            <a:spLocks/>
          </p:cNvSpPr>
          <p:nvPr/>
        </p:nvSpPr>
        <p:spPr>
          <a:xfrm>
            <a:off x="461210" y="352000"/>
            <a:ext cx="8342929" cy="78167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20A78"/>
                </a:solidFill>
                <a:latin typeface="Montserrat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b="0">
                <a:solidFill>
                  <a:srgbClr val="0C70C8"/>
                </a:solidFill>
                <a:latin typeface="Montserrat SemiBold"/>
              </a:rPr>
              <a:t>Home Illinois: A Proposed Plan and Budget to Reach Functional Zero </a:t>
            </a:r>
            <a:endParaRPr lang="en-US" sz="2900" b="0">
              <a:solidFill>
                <a:srgbClr val="0C70C8"/>
              </a:solidFill>
            </a:endParaRPr>
          </a:p>
        </p:txBody>
      </p:sp>
      <p:pic>
        <p:nvPicPr>
          <p:cNvPr id="14" name="Picture 2">
            <a:extLst>
              <a:ext uri="{FF2B5EF4-FFF2-40B4-BE49-F238E27FC236}">
                <a16:creationId xmlns:a16="http://schemas.microsoft.com/office/drawing/2014/main" id="{2FD24835-E489-D4FE-36E9-DA53659FAC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0"/>
          <a:stretch/>
        </p:blipFill>
        <p:spPr bwMode="auto">
          <a:xfrm>
            <a:off x="6913727" y="1455855"/>
            <a:ext cx="4954797" cy="50693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BFA5A8E8-C173-9DA8-1B5B-3B879BD09F4C}"/>
              </a:ext>
            </a:extLst>
          </p:cNvPr>
          <p:cNvSpPr txBox="1">
            <a:spLocks/>
          </p:cNvSpPr>
          <p:nvPr/>
        </p:nvSpPr>
        <p:spPr>
          <a:xfrm>
            <a:off x="639062" y="1483162"/>
            <a:ext cx="5635738" cy="923706"/>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20A78"/>
                </a:solidFill>
                <a:latin typeface="Montserrat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Montserrat SemiBold"/>
              </a:rPr>
              <a:t>Plan to Prevent &amp; End Homelessness: </a:t>
            </a:r>
            <a:endParaRPr lang="en-US" sz="3200"/>
          </a:p>
          <a:p>
            <a:r>
              <a:rPr lang="en-US" sz="3200" i="1">
                <a:latin typeface="Montserrat SemiBold"/>
              </a:rPr>
              <a:t>Home Illinois </a:t>
            </a:r>
            <a:r>
              <a:rPr lang="en-US" sz="3200">
                <a:latin typeface="Montserrat SemiBold"/>
              </a:rPr>
              <a:t>Framework</a:t>
            </a:r>
          </a:p>
          <a:p>
            <a:endParaRPr lang="en-US" sz="3200">
              <a:latin typeface="Montserrat SemiBold"/>
            </a:endParaRPr>
          </a:p>
        </p:txBody>
      </p:sp>
      <p:sp>
        <p:nvSpPr>
          <p:cNvPr id="18" name="Text Placeholder 2">
            <a:extLst>
              <a:ext uri="{FF2B5EF4-FFF2-40B4-BE49-F238E27FC236}">
                <a16:creationId xmlns:a16="http://schemas.microsoft.com/office/drawing/2014/main" id="{87294759-94CB-55FC-347B-B99F0A7538CC}"/>
              </a:ext>
            </a:extLst>
          </p:cNvPr>
          <p:cNvSpPr>
            <a:spLocks noGrp="1"/>
          </p:cNvSpPr>
          <p:nvPr>
            <p:ph type="body" sz="quarter" idx="13"/>
          </p:nvPr>
        </p:nvSpPr>
        <p:spPr>
          <a:xfrm>
            <a:off x="533476" y="2537000"/>
            <a:ext cx="5411787" cy="3927158"/>
          </a:xfrm>
        </p:spPr>
        <p:txBody>
          <a:bodyPr vert="horz" lIns="91440" tIns="45720" rIns="91440" bIns="45720" rtlCol="0" anchor="t">
            <a:normAutofit/>
          </a:bodyPr>
          <a:lstStyle/>
          <a:p>
            <a:endParaRPr lang="en-US"/>
          </a:p>
          <a:p>
            <a:r>
              <a:rPr lang="en-US">
                <a:latin typeface="Montserrat"/>
              </a:rPr>
              <a:t>Inventory of 100+ policy, program or process activities across 17 State agencies</a:t>
            </a:r>
          </a:p>
          <a:p>
            <a:endParaRPr lang="en-US">
              <a:latin typeface="Montserrat"/>
            </a:endParaRPr>
          </a:p>
          <a:p>
            <a:r>
              <a:rPr lang="en-US">
                <a:latin typeface="Montserrat"/>
              </a:rPr>
              <a:t>Foundational goal: ending the racial disparity that exists in homelessness</a:t>
            </a:r>
          </a:p>
        </p:txBody>
      </p:sp>
    </p:spTree>
    <p:extLst>
      <p:ext uri="{BB962C8B-B14F-4D97-AF65-F5344CB8AC3E}">
        <p14:creationId xmlns:p14="http://schemas.microsoft.com/office/powerpoint/2010/main" val="104437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590E37-7789-D9B1-FC1E-91CA383C9964}"/>
              </a:ext>
            </a:extLst>
          </p:cNvPr>
          <p:cNvSpPr/>
          <p:nvPr/>
        </p:nvSpPr>
        <p:spPr>
          <a:xfrm>
            <a:off x="-18000" y="1158000"/>
            <a:ext cx="12210000" cy="5700000"/>
          </a:xfrm>
          <a:prstGeom prst="rect">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3"/>
          </p:nvPr>
        </p:nvSpPr>
        <p:spPr>
          <a:xfrm>
            <a:off x="717941" y="1886762"/>
            <a:ext cx="10501312" cy="3927158"/>
          </a:xfrm>
          <a:solidFill>
            <a:schemeClr val="bg1"/>
          </a:solidFill>
        </p:spPr>
        <p:txBody>
          <a:bodyPr vert="horz" lIns="91440" tIns="45720" rIns="91440" bIns="45720" rtlCol="0" anchor="t">
            <a:normAutofit lnSpcReduction="10000"/>
          </a:bodyPr>
          <a:lstStyle/>
          <a:p>
            <a:r>
              <a:rPr lang="en-US">
                <a:latin typeface="Montserrat"/>
              </a:rPr>
              <a:t>A Continuum of Care (CoC) is  a community wide  policy and planning body on homelessness. CoCs are funded by and prepare a joint funding application for the US Department of Housing and Urban Development. </a:t>
            </a:r>
          </a:p>
          <a:p>
            <a:r>
              <a:rPr lang="en-US">
                <a:latin typeface="Montserrat"/>
              </a:rPr>
              <a:t>Representatives include: nonprofit homeless providers, victim service providers, faith-based organizations, governments, businesses, advocates, public housing agencies, school districts, social service providers, mental health agencies, hospitals, universities, affordable housing developers, law enforcement, organizations that serve homeless and formerly homeless veterans, and homeless and formerly homeless persons</a:t>
            </a:r>
          </a:p>
          <a:p>
            <a:endParaRPr lang="en-US">
              <a:latin typeface="Montserrat"/>
            </a:endParaRPr>
          </a:p>
          <a:p>
            <a:r>
              <a:rPr lang="en-US">
                <a:latin typeface="Montserrat"/>
              </a:rPr>
              <a:t>Responsibilities include: operating the CoC, designating and operating an HMIS (Homeless Management Information System), planning for the CoC, and designating and implementing the process associated with applying for CoC Program Funds</a:t>
            </a:r>
          </a:p>
        </p:txBody>
      </p:sp>
      <p:sp>
        <p:nvSpPr>
          <p:cNvPr id="4" name="Text Placeholder 3"/>
          <p:cNvSpPr>
            <a:spLocks noGrp="1"/>
          </p:cNvSpPr>
          <p:nvPr>
            <p:ph type="body" sz="quarter" idx="14"/>
          </p:nvPr>
        </p:nvSpPr>
        <p:spPr>
          <a:xfrm>
            <a:off x="524613" y="354416"/>
            <a:ext cx="10501312" cy="462013"/>
          </a:xfrm>
        </p:spPr>
        <p:txBody>
          <a:bodyPr/>
          <a:lstStyle/>
          <a:p>
            <a:r>
              <a:rPr lang="en-US"/>
              <a:t>What is a Continuum of Care?	</a:t>
            </a:r>
          </a:p>
        </p:txBody>
      </p:sp>
    </p:spTree>
    <p:extLst>
      <p:ext uri="{BB962C8B-B14F-4D97-AF65-F5344CB8AC3E}">
        <p14:creationId xmlns:p14="http://schemas.microsoft.com/office/powerpoint/2010/main" val="386766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23C55C4C-B5DD-B08E-EC06-C1A13EA1C23C}"/>
              </a:ext>
            </a:extLst>
          </p:cNvPr>
          <p:cNvPicPr>
            <a:picLocks noChangeAspect="1"/>
          </p:cNvPicPr>
          <p:nvPr/>
        </p:nvPicPr>
        <p:blipFill>
          <a:blip r:embed="rId2"/>
          <a:stretch>
            <a:fillRect/>
          </a:stretch>
        </p:blipFill>
        <p:spPr>
          <a:xfrm>
            <a:off x="0" y="0"/>
            <a:ext cx="5314948" cy="6858000"/>
          </a:xfrm>
          <a:prstGeom prst="rect">
            <a:avLst/>
          </a:prstGeom>
        </p:spPr>
      </p:pic>
      <p:pic>
        <p:nvPicPr>
          <p:cNvPr id="4" name="Picture 3">
            <a:extLst>
              <a:ext uri="{FF2B5EF4-FFF2-40B4-BE49-F238E27FC236}">
                <a16:creationId xmlns:a16="http://schemas.microsoft.com/office/drawing/2014/main" id="{D4D73DF2-2F31-2D17-D01B-FC47B56151D2}"/>
              </a:ext>
            </a:extLst>
          </p:cNvPr>
          <p:cNvPicPr>
            <a:picLocks noChangeAspect="1"/>
          </p:cNvPicPr>
          <p:nvPr/>
        </p:nvPicPr>
        <p:blipFill>
          <a:blip r:embed="rId3"/>
          <a:stretch>
            <a:fillRect/>
          </a:stretch>
        </p:blipFill>
        <p:spPr>
          <a:xfrm>
            <a:off x="6413499" y="-450"/>
            <a:ext cx="5778501" cy="6858450"/>
          </a:xfrm>
          <a:prstGeom prst="rect">
            <a:avLst/>
          </a:prstGeom>
        </p:spPr>
      </p:pic>
    </p:spTree>
    <p:extLst>
      <p:ext uri="{BB962C8B-B14F-4D97-AF65-F5344CB8AC3E}">
        <p14:creationId xmlns:p14="http://schemas.microsoft.com/office/powerpoint/2010/main" val="2787598378"/>
      </p:ext>
    </p:extLst>
  </p:cSld>
  <p:clrMapOvr>
    <a:masterClrMapping/>
  </p:clrMapOvr>
</p:sld>
</file>

<file path=ppt/theme/theme1.xml><?xml version="1.0" encoding="utf-8"?>
<a:theme xmlns:a="http://schemas.openxmlformats.org/drawingml/2006/main" name="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691C890CC1C141B3769DAEBBB08F26" ma:contentTypeVersion="7" ma:contentTypeDescription="Create a new document." ma:contentTypeScope="" ma:versionID="e421a4fe5f8803a424d1170cd6b71f44">
  <xsd:schema xmlns:xsd="http://www.w3.org/2001/XMLSchema" xmlns:xs="http://www.w3.org/2001/XMLSchema" xmlns:p="http://schemas.microsoft.com/office/2006/metadata/properties" xmlns:ns1="http://schemas.microsoft.com/sharepoint/v3" xmlns:ns2="628deba3-ad18-4f7d-837d-8b626f24ef64" targetNamespace="http://schemas.microsoft.com/office/2006/metadata/properties" ma:root="true" ma:fieldsID="ccde1ab382c562759cc71332a52d597b" ns1:_="" ns2:_="">
    <xsd:import namespace="http://schemas.microsoft.com/sharepoint/v3"/>
    <xsd:import namespace="628deba3-ad18-4f7d-837d-8b626f24ef64"/>
    <xsd:element name="properties">
      <xsd:complexType>
        <xsd:sequence>
          <xsd:element name="documentManagement">
            <xsd:complexType>
              <xsd:all>
                <xsd:element ref="ns1:PublishingStartDate" minOccurs="0"/>
                <xsd:element ref="ns1:PublishingExpirationDate" minOccurs="0"/>
                <xsd:element ref="ns2:URL" minOccurs="0"/>
                <xsd:element ref="ns2:UR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8deba3-ad18-4f7d-837d-8b626f24ef64" elementFormDefault="qualified">
    <xsd:import namespace="http://schemas.microsoft.com/office/2006/documentManagement/types"/>
    <xsd:import namespace="http://schemas.microsoft.com/office/infopath/2007/PartnerControls"/>
    <xsd:element name="URL" ma:index="10" nillable="true" ma:displayName="URL"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URLs" ma:index="11" nillable="true" ma:displayName="URLs" ma:list="{3e68b601-11f6-4942-a07e-a047c38a7446}" ma:internalName="URLs" ma:showField="ComplianceAssetI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s xmlns="628deba3-ad18-4f7d-837d-8b626f24ef64"/>
    <PublishingExpirationDate xmlns="http://schemas.microsoft.com/sharepoint/v3" xsi:nil="true"/>
    <PublishingStartDate xmlns="http://schemas.microsoft.com/sharepoint/v3" xsi:nil="true"/>
    <URL xmlns="628deba3-ad18-4f7d-837d-8b626f24ef64">
      <Url xsi:nil="true"/>
      <Description xsi:nil="true"/>
    </URL>
  </documentManagement>
</p:properties>
</file>

<file path=customXml/itemProps1.xml><?xml version="1.0" encoding="utf-8"?>
<ds:datastoreItem xmlns:ds="http://schemas.openxmlformats.org/officeDocument/2006/customXml" ds:itemID="{38E27C34-D6D8-4396-A215-4B225FE8DA2C}"/>
</file>

<file path=customXml/itemProps2.xml><?xml version="1.0" encoding="utf-8"?>
<ds:datastoreItem xmlns:ds="http://schemas.openxmlformats.org/officeDocument/2006/customXml" ds:itemID="{96E4A30A-D2A8-4CF1-84EF-1892C8B6F630}"/>
</file>

<file path=customXml/itemProps3.xml><?xml version="1.0" encoding="utf-8"?>
<ds:datastoreItem xmlns:ds="http://schemas.openxmlformats.org/officeDocument/2006/customXml" ds:itemID="{8A7B4ACF-6A5B-48C1-A722-953CEA497DF4}"/>
</file>

<file path=docProps/app.xml><?xml version="1.0" encoding="utf-8"?>
<Properties xmlns="http://schemas.openxmlformats.org/officeDocument/2006/extended-properties" xmlns:vt="http://schemas.openxmlformats.org/officeDocument/2006/docPropsVTypes">
  <TotalTime>558</TotalTime>
  <Words>467</Words>
  <Application>Microsoft Office PowerPoint</Application>
  <PresentationFormat>Widescreen</PresentationFormat>
  <Paragraphs>53</Paragraphs>
  <Slides>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Courier New</vt:lpstr>
      <vt:lpstr>Montserrat</vt:lpstr>
      <vt:lpstr>Montserrat Medium</vt:lpstr>
      <vt:lpstr>Montserrat SemiBold</vt:lpstr>
      <vt:lpstr>Office Theme</vt:lpstr>
      <vt:lpstr>Ending Homelessness in Illinois: Home Illinois</vt:lpstr>
      <vt:lpstr>PowerPoint Presentation</vt:lpstr>
      <vt:lpstr>Current Landscape of Homelessness in Illinois</vt:lpstr>
      <vt:lpstr>PowerPoint Presentation</vt:lpstr>
      <vt:lpstr>Current Landscape of Homelessness in Illinois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Erasmo Gomes</dc:creator>
  <cp:lastModifiedBy>Stone, Tammy</cp:lastModifiedBy>
  <cp:revision>24</cp:revision>
  <cp:lastPrinted>2023-01-17T19:01:06Z</cp:lastPrinted>
  <dcterms:created xsi:type="dcterms:W3CDTF">2022-09-23T20:26:18Z</dcterms:created>
  <dcterms:modified xsi:type="dcterms:W3CDTF">2024-03-20T15:35:40Z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0x0101003D691C890CC1C141B3769DAEBBB08F26</vt:lpwstr>
  </property>
</Properties>
</file>